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Corsiva"/>
      <p:regular r:id="rId18"/>
      <p:bold r:id="rId19"/>
      <p:italic r:id="rId20"/>
      <p:boldItalic r:id="rId21"/>
    </p:embeddedFont>
    <p:embeddedFont>
      <p:font typeface="Amatic SC"/>
      <p:regular r:id="rId22"/>
      <p:bold r:id="rId23"/>
    </p:embeddedFont>
    <p:embeddedFont>
      <p:font typeface="Droid Serif"/>
      <p:regular r:id="rId24"/>
      <p:bold r:id="rId25"/>
      <p:italic r:id="rId26"/>
      <p:boldItalic r:id="rId27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rsiva-italic.fntdata"/><Relationship Id="rId22" Type="http://schemas.openxmlformats.org/officeDocument/2006/relationships/font" Target="fonts/AmaticSC-regular.fntdata"/><Relationship Id="rId21" Type="http://schemas.openxmlformats.org/officeDocument/2006/relationships/font" Target="fonts/Corsiva-boldItalic.fntdata"/><Relationship Id="rId24" Type="http://schemas.openxmlformats.org/officeDocument/2006/relationships/font" Target="fonts/DroidSerif-regular.fntdata"/><Relationship Id="rId23" Type="http://schemas.openxmlformats.org/officeDocument/2006/relationships/font" Target="fonts/AmaticSC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DroidSerif-italic.fntdata"/><Relationship Id="rId25" Type="http://schemas.openxmlformats.org/officeDocument/2006/relationships/font" Target="fonts/DroidSerif-bold.fntdata"/><Relationship Id="rId27" Type="http://schemas.openxmlformats.org/officeDocument/2006/relationships/font" Target="fonts/DroidSerif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Corsiva-bold.fntdata"/><Relationship Id="rId18" Type="http://schemas.openxmlformats.org/officeDocument/2006/relationships/font" Target="fonts/Corsiv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Relationship Id="rId4" Type="http://schemas.openxmlformats.org/officeDocument/2006/relationships/hyperlink" Target="http://www.p21.org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ctrTitle"/>
          </p:nvPr>
        </p:nvSpPr>
        <p:spPr>
          <a:xfrm>
            <a:off x="311700" y="1530650"/>
            <a:ext cx="8520599" cy="1899900"/>
          </a:xfrm>
          <a:prstGeom prst="rect">
            <a:avLst/>
          </a:prstGeom>
          <a:ln cap="flat" cmpd="sng" w="3810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7200">
                <a:solidFill>
                  <a:srgbClr val="EFEFEF"/>
                </a:solidFill>
                <a:latin typeface="Amatic SC"/>
                <a:ea typeface="Amatic SC"/>
                <a:cs typeface="Amatic SC"/>
                <a:sym typeface="Amatic SC"/>
              </a:rPr>
              <a:t>kemahiran abad ke-21</a:t>
            </a:r>
          </a:p>
          <a:p>
            <a:pPr>
              <a:spcBef>
                <a:spcPts val="0"/>
              </a:spcBef>
              <a:buNone/>
            </a:pPr>
            <a:r>
              <a:rPr lang="en" sz="4800">
                <a:solidFill>
                  <a:srgbClr val="EFEFEF"/>
                </a:solidFill>
                <a:latin typeface="Corsiva"/>
                <a:ea typeface="Corsiva"/>
                <a:cs typeface="Corsiva"/>
                <a:sym typeface="Corsiva"/>
              </a:rPr>
              <a:t>(21st Century Skills)</a:t>
            </a:r>
          </a:p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266675" y="3678250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239000"/>
            <a:ext cx="8520599" cy="602700"/>
          </a:xfrm>
          <a:prstGeom prst="rect">
            <a:avLst/>
          </a:prstGeom>
          <a:ln cap="flat" cmpd="sng" w="3810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Professional Developments/</a:t>
            </a:r>
            <a:r>
              <a:rPr lang="en" sz="1800">
                <a:solidFill>
                  <a:srgbClr val="FFFFFF"/>
                </a:solidFill>
              </a:rPr>
              <a:t>Pembangunan Profesional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ln cap="flat" cmpd="sng" w="3810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Menanam keupayaan guru-guru untuk mengenal pasti gaya pembelajaran tertentu seseorang pelajar, kecerdasan, kekuatan dan kelemahan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Membolehkan komuniti professional pembelajaran abad ke-21 untuk membimbing guru-guru yang bermodelkan pembelajaran bilik darjah bagi menggalakkan kemahiran abad ke-21 kepada pelajar</a:t>
            </a:r>
            <a:br>
              <a:rPr lang="en">
                <a:solidFill>
                  <a:srgbClr val="FFFFFF"/>
                </a:solidFill>
              </a:rPr>
            </a:b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239000"/>
            <a:ext cx="8520599" cy="602700"/>
          </a:xfrm>
          <a:prstGeom prst="rect">
            <a:avLst/>
          </a:prstGeom>
          <a:ln cap="flat" cmpd="sng" w="3810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</a:rPr>
              <a:t>Learning Environments</a:t>
            </a:r>
            <a:r>
              <a:rPr lang="en">
                <a:solidFill>
                  <a:srgbClr val="FFFFFF"/>
                </a:solidFill>
              </a:rPr>
              <a:t>/ </a:t>
            </a:r>
            <a:r>
              <a:rPr lang="en" sz="1800">
                <a:solidFill>
                  <a:srgbClr val="FFFFFF"/>
                </a:solidFill>
              </a:rPr>
              <a:t>Persekitaran Pembelajaran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ln cap="flat" cmpd="sng" w="3810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06363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Mencipta amalan pembelajaran, sokongan manusia dan persekitaran fizikal yang menyokong pengajaran dan pembelajaran hasil kemahiran abad ke-21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Menyokong kumpulan pembelajaran professional bagi membolehkan pendidik untuk bekerjasama, berkongsi amalan terbaik dan mengintegrasikan kemahiran abad ke-21 ke dalam amalan bilik darjah</a:t>
            </a:r>
            <a:br>
              <a:rPr lang="en">
                <a:solidFill>
                  <a:srgbClr val="FFFFFF"/>
                </a:solidFill>
              </a:rPr>
            </a:b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Amatic SC"/>
                <a:ea typeface="Amatic SC"/>
                <a:cs typeface="Amatic SC"/>
                <a:sym typeface="Amatic SC"/>
              </a:rPr>
              <a:t>      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b="1" lang="en">
                <a:solidFill>
                  <a:srgbClr val="FFFFFF"/>
                </a:solidFill>
                <a:latin typeface="Amatic SC"/>
                <a:ea typeface="Amatic SC"/>
                <a:cs typeface="Amatic SC"/>
                <a:sym typeface="Amatic SC"/>
              </a:rPr>
              <a:t> </a:t>
            </a:r>
            <a:r>
              <a:rPr b="1" lang="en" sz="7200">
                <a:solidFill>
                  <a:srgbClr val="FFFFFF"/>
                </a:solidFill>
                <a:latin typeface="Amatic SC"/>
                <a:ea typeface="Amatic SC"/>
                <a:cs typeface="Amatic SC"/>
                <a:sym typeface="Amatic SC"/>
              </a:rPr>
              <a:t>SEKIAN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311700" y="135075"/>
            <a:ext cx="8520599" cy="623400"/>
          </a:xfrm>
          <a:prstGeom prst="rect">
            <a:avLst/>
          </a:prstGeom>
          <a:ln cap="flat" cmpd="sng" w="3810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b="1" lang="en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rPr>
              <a:t>Rangka Kerja Kemahiran Abad ke-21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935175"/>
            <a:ext cx="8520600" cy="374072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/>
          <p:nvPr/>
        </p:nvSpPr>
        <p:spPr>
          <a:xfrm>
            <a:off x="400075" y="4774600"/>
            <a:ext cx="5891699" cy="332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Sumber (</a:t>
            </a:r>
            <a:r>
              <a:rPr lang="en" u="sng">
                <a:solidFill>
                  <a:srgbClr val="0000FF"/>
                </a:solidFill>
                <a:hlinkClick r:id="rId4"/>
              </a:rPr>
              <a:t>http://www.p21.org/</a:t>
            </a:r>
            <a:r>
              <a:rPr lang="en">
                <a:solidFill>
                  <a:srgbClr val="FFFFFF"/>
                </a:solidFill>
              </a:rPr>
              <a:t>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56725" y="157575"/>
            <a:ext cx="8520599" cy="573900"/>
          </a:xfrm>
          <a:prstGeom prst="rect">
            <a:avLst/>
          </a:prstGeom>
          <a:ln cap="flat" cmpd="sng" w="3810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rPr>
              <a:t>Rangka Kerja Kemahiran Abad ke-21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3F3F3"/>
              </a:solidFill>
            </a:endParaRP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56750" y="956675"/>
            <a:ext cx="8520599" cy="3792899"/>
          </a:xfrm>
          <a:prstGeom prst="rect">
            <a:avLst/>
          </a:prstGeom>
          <a:ln cap="flat" cmpd="sng" w="3810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❖"/>
            </a:pPr>
            <a:r>
              <a:rPr lang="en" sz="2400">
                <a:solidFill>
                  <a:srgbClr val="FFFFFF"/>
                </a:solidFill>
              </a:rPr>
              <a:t>Life and Career Skills/ </a:t>
            </a:r>
            <a:r>
              <a:rPr lang="en">
                <a:solidFill>
                  <a:srgbClr val="FFFFFF"/>
                </a:solidFill>
              </a:rPr>
              <a:t>Kemahiran Hidup dan Kerjaya</a:t>
            </a:r>
          </a:p>
          <a:p>
            <a:pPr indent="-381000" lvl="0" marL="457200" rtl="0">
              <a:spcBef>
                <a:spcPts val="0"/>
              </a:spcBef>
              <a:buClr>
                <a:srgbClr val="FFFFFF"/>
              </a:buClr>
              <a:buSzPct val="100000"/>
              <a:buChar char="❖"/>
            </a:pPr>
            <a:r>
              <a:rPr lang="en" sz="2400">
                <a:solidFill>
                  <a:srgbClr val="FFFFFF"/>
                </a:solidFill>
              </a:rPr>
              <a:t>Learning and Innovation Skills- 4Cs/ </a:t>
            </a:r>
            <a:r>
              <a:rPr lang="en">
                <a:solidFill>
                  <a:srgbClr val="FFFFFF"/>
                </a:solidFill>
              </a:rPr>
              <a:t>Kemahiran Pembelajaran dan Inovasi</a:t>
            </a:r>
          </a:p>
          <a:p>
            <a:pPr indent="-381000" lvl="0" marL="457200" rtl="0" algn="just">
              <a:spcBef>
                <a:spcPts val="0"/>
              </a:spcBef>
              <a:buClr>
                <a:srgbClr val="FFFFFF"/>
              </a:buClr>
              <a:buSzPct val="100000"/>
              <a:buChar char="➢"/>
            </a:pPr>
            <a:r>
              <a:rPr i="1" lang="en" sz="2400">
                <a:solidFill>
                  <a:srgbClr val="FFFFFF"/>
                </a:solidFill>
              </a:rPr>
              <a:t>Critical Thinking/ </a:t>
            </a:r>
            <a:r>
              <a:rPr i="1" lang="en">
                <a:solidFill>
                  <a:srgbClr val="FFFFFF"/>
                </a:solidFill>
              </a:rPr>
              <a:t>Pemikiran Kritis</a:t>
            </a:r>
          </a:p>
          <a:p>
            <a:pPr indent="-381000" lvl="0" marL="457200" rtl="0" algn="just">
              <a:spcBef>
                <a:spcPts val="0"/>
              </a:spcBef>
              <a:buClr>
                <a:srgbClr val="FFFFFF"/>
              </a:buClr>
              <a:buSzPct val="100000"/>
              <a:buChar char="➢"/>
            </a:pPr>
            <a:r>
              <a:rPr i="1" lang="en" sz="2400">
                <a:solidFill>
                  <a:srgbClr val="FFFFFF"/>
                </a:solidFill>
              </a:rPr>
              <a:t>Communication/</a:t>
            </a:r>
            <a:r>
              <a:rPr i="1" lang="en">
                <a:solidFill>
                  <a:srgbClr val="FFFFFF"/>
                </a:solidFill>
              </a:rPr>
              <a:t> Komunikasi</a:t>
            </a:r>
          </a:p>
          <a:p>
            <a:pPr indent="-381000" lvl="0" marL="457200" rtl="0" algn="just">
              <a:spcBef>
                <a:spcPts val="0"/>
              </a:spcBef>
              <a:buClr>
                <a:srgbClr val="FFFFFF"/>
              </a:buClr>
              <a:buSzPct val="100000"/>
              <a:buChar char="➢"/>
            </a:pPr>
            <a:r>
              <a:rPr i="1" lang="en" sz="2400">
                <a:solidFill>
                  <a:srgbClr val="FFFFFF"/>
                </a:solidFill>
              </a:rPr>
              <a:t>Collaboration</a:t>
            </a:r>
            <a:r>
              <a:rPr i="1" lang="en">
                <a:solidFill>
                  <a:srgbClr val="FFFFFF"/>
                </a:solidFill>
              </a:rPr>
              <a:t>/ Kolaborasi</a:t>
            </a: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Char char="➢"/>
            </a:pPr>
            <a:r>
              <a:rPr i="1" lang="en" sz="2400">
                <a:solidFill>
                  <a:srgbClr val="FFFFFF"/>
                </a:solidFill>
              </a:rPr>
              <a:t>Creativity</a:t>
            </a:r>
            <a:r>
              <a:rPr i="1" lang="en">
                <a:solidFill>
                  <a:srgbClr val="FFFFFF"/>
                </a:solidFill>
              </a:rPr>
              <a:t>/ Kreativiti</a:t>
            </a:r>
          </a:p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Char char="❖"/>
            </a:pPr>
            <a:r>
              <a:rPr lang="en" sz="2400">
                <a:solidFill>
                  <a:srgbClr val="FFFFFF"/>
                </a:solidFill>
              </a:rPr>
              <a:t>Information,Media and Technology Skills / </a:t>
            </a:r>
          </a:p>
          <a:p>
            <a:pPr lv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       Kemahiran Maklumat,Media dan Teknologi</a:t>
            </a:r>
          </a:p>
          <a:p>
            <a:pPr lvl="0" rtl="0" algn="just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146325"/>
            <a:ext cx="8520599" cy="871499"/>
          </a:xfrm>
          <a:prstGeom prst="rect">
            <a:avLst/>
          </a:prstGeom>
          <a:ln cap="flat" cmpd="sng" w="3810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rPr>
              <a:t>Rangka Kerja Kemahiran Abad ke-21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>
              <a:solidFill>
                <a:srgbClr val="FFFFFF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377550"/>
            <a:ext cx="8520599" cy="3416400"/>
          </a:xfrm>
          <a:prstGeom prst="rect">
            <a:avLst/>
          </a:prstGeom>
          <a:ln cap="flat" cmpd="sng" w="3810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Char char="❖"/>
            </a:pPr>
            <a:r>
              <a:rPr lang="en" sz="2400">
                <a:solidFill>
                  <a:srgbClr val="FFFFFF"/>
                </a:solidFill>
              </a:rPr>
              <a:t>Standard and Assessments/</a:t>
            </a:r>
            <a:r>
              <a:rPr lang="en">
                <a:solidFill>
                  <a:srgbClr val="FFFFFF"/>
                </a:solidFill>
              </a:rPr>
              <a:t> Standard dan Penilaian</a:t>
            </a:r>
          </a:p>
          <a:p>
            <a:pPr indent="-3810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Char char="❖"/>
            </a:pPr>
            <a:r>
              <a:rPr lang="en" sz="2400">
                <a:solidFill>
                  <a:srgbClr val="FFFFFF"/>
                </a:solidFill>
              </a:rPr>
              <a:t>Curriculum and Instruction</a:t>
            </a:r>
            <a:r>
              <a:rPr lang="en">
                <a:solidFill>
                  <a:srgbClr val="FFFFFF"/>
                </a:solidFill>
              </a:rPr>
              <a:t>/ Kurikulum dan Pengajaran</a:t>
            </a:r>
          </a:p>
          <a:p>
            <a:pPr indent="-381000" lvl="0" marL="457200" rtl="0">
              <a:spcBef>
                <a:spcPts val="0"/>
              </a:spcBef>
              <a:spcAft>
                <a:spcPts val="1000"/>
              </a:spcAft>
              <a:buClr>
                <a:srgbClr val="FFFFFF"/>
              </a:buClr>
              <a:buSzPct val="100000"/>
              <a:buChar char="❖"/>
            </a:pPr>
            <a:r>
              <a:rPr lang="en" sz="2400">
                <a:solidFill>
                  <a:srgbClr val="FFFFFF"/>
                </a:solidFill>
              </a:rPr>
              <a:t>Professional Development</a:t>
            </a:r>
            <a:r>
              <a:rPr lang="en">
                <a:solidFill>
                  <a:srgbClr val="FFFFFF"/>
                </a:solidFill>
              </a:rPr>
              <a:t>/ Pembangunan Profesional</a:t>
            </a:r>
          </a:p>
          <a:p>
            <a:pPr indent="-381000" lvl="0" marL="457200">
              <a:spcBef>
                <a:spcPts val="0"/>
              </a:spcBef>
              <a:buClr>
                <a:srgbClr val="FFFFFF"/>
              </a:buClr>
              <a:buSzPct val="100000"/>
              <a:buChar char="❖"/>
            </a:pPr>
            <a:r>
              <a:rPr lang="en" sz="2400">
                <a:solidFill>
                  <a:srgbClr val="FFFFFF"/>
                </a:solidFill>
              </a:rPr>
              <a:t>Learning Environment</a:t>
            </a:r>
            <a:r>
              <a:rPr lang="en">
                <a:solidFill>
                  <a:srgbClr val="FFFFFF"/>
                </a:solidFill>
              </a:rPr>
              <a:t>/ Persekitaran Pembelajaran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53275" y="124675"/>
            <a:ext cx="8520599" cy="716999"/>
          </a:xfrm>
          <a:prstGeom prst="rect">
            <a:avLst/>
          </a:prstGeom>
          <a:ln cap="flat" cmpd="sng" w="3810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lt1"/>
                </a:solidFill>
              </a:rPr>
              <a:t>Life and Career Skills/ Kemahiran Hidup dan Kerjaya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53275" y="1350825"/>
            <a:ext cx="8520599" cy="3377099"/>
          </a:xfrm>
          <a:prstGeom prst="rect">
            <a:avLst/>
          </a:prstGeom>
          <a:ln cap="flat" cmpd="sng" w="3810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❖"/>
            </a:pPr>
            <a:r>
              <a:rPr lang="en">
                <a:solidFill>
                  <a:srgbClr val="FFFFFF"/>
                </a:solidFill>
              </a:rPr>
              <a:t>Menyesuaikan diri dengan perubahan 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❖"/>
            </a:pPr>
            <a:r>
              <a:rPr lang="en">
                <a:solidFill>
                  <a:srgbClr val="FFFFFF"/>
                </a:solidFill>
              </a:rPr>
              <a:t>Mengurus matlamat dan masa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❖"/>
            </a:pPr>
            <a:r>
              <a:rPr lang="en">
                <a:solidFill>
                  <a:srgbClr val="FFFFFF"/>
                </a:solidFill>
              </a:rPr>
              <a:t>Bekerja dengan cekap dan berkesan dalam pelbagai pasukan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❖"/>
            </a:pPr>
            <a:r>
              <a:rPr lang="en">
                <a:solidFill>
                  <a:srgbClr val="FFFFFF"/>
                </a:solidFill>
              </a:rPr>
              <a:t>Menunjukkan integriti dan etika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❖"/>
            </a:pPr>
            <a:r>
              <a:rPr lang="en">
                <a:solidFill>
                  <a:srgbClr val="FFFFFF"/>
                </a:solidFill>
              </a:rPr>
              <a:t>Bertanggungjawab terhadap orang lain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❖"/>
            </a:pPr>
            <a:r>
              <a:rPr lang="en">
                <a:solidFill>
                  <a:srgbClr val="FFFFFF"/>
                </a:solidFill>
              </a:rPr>
              <a:t>Kemahiran sosial dan antara-budaya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145475"/>
            <a:ext cx="8520599" cy="935099"/>
          </a:xfrm>
          <a:prstGeom prst="rect">
            <a:avLst/>
          </a:prstGeom>
          <a:ln cap="flat" cmpd="sng" w="3810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chemeClr val="lt1"/>
                </a:solidFill>
              </a:rPr>
              <a:t>Learning and Innovation Skills- 4Cs/ </a:t>
            </a:r>
            <a:r>
              <a:rPr lang="en" sz="1800">
                <a:solidFill>
                  <a:schemeClr val="lt1"/>
                </a:solidFill>
              </a:rPr>
              <a:t>Kemahiran Pembelajaran dan Inovasi</a:t>
            </a:r>
          </a:p>
          <a:p>
            <a:pPr algn="ctr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350825"/>
            <a:ext cx="8520599" cy="3584700"/>
          </a:xfrm>
          <a:prstGeom prst="rect">
            <a:avLst/>
          </a:prstGeom>
          <a:ln cap="flat" cmpd="sng" w="3810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u="sng">
                <a:solidFill>
                  <a:schemeClr val="lt1"/>
                </a:solidFill>
              </a:rPr>
              <a:t>Critical Thinking/ Pemikiran Kritis</a:t>
            </a:r>
          </a:p>
          <a:p>
            <a:pPr indent="-228600" lvl="0" marL="457200" rtl="0" algn="just">
              <a:spcBef>
                <a:spcPts val="0"/>
              </a:spcBef>
              <a:buClr>
                <a:schemeClr val="lt1"/>
              </a:buClr>
            </a:pPr>
            <a:r>
              <a:rPr lang="en">
                <a:solidFill>
                  <a:schemeClr val="lt1"/>
                </a:solidFill>
              </a:rPr>
              <a:t>Menyelesaikan Masalah</a:t>
            </a:r>
          </a:p>
          <a:p>
            <a:pPr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u="sng">
                <a:solidFill>
                  <a:schemeClr val="lt1"/>
                </a:solidFill>
              </a:rPr>
              <a:t>Communication/ Komunikasi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Cara berkomunikasi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u="sng">
                <a:solidFill>
                  <a:schemeClr val="lt1"/>
                </a:solidFill>
              </a:rPr>
              <a:t>Collaboration/ Kolaborasi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Bekerjasama dengan orang lain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rtl="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i="1" lang="en" u="sng">
                <a:solidFill>
                  <a:schemeClr val="lt1"/>
                </a:solidFill>
              </a:rPr>
              <a:t>Creativity/ Kreativiti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Berfikir secara kreatif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u="sng">
              <a:solidFill>
                <a:schemeClr val="lt1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 algn="just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lvl="0" algn="just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114300"/>
            <a:ext cx="8520599" cy="903299"/>
          </a:xfrm>
          <a:prstGeom prst="rect">
            <a:avLst/>
          </a:prstGeom>
          <a:ln cap="flat" cmpd="sng" w="3810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lt1"/>
                </a:solidFill>
              </a:rPr>
              <a:t>Information,Media and Technology Skills /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solidFill>
                  <a:schemeClr val="lt1"/>
                </a:solidFill>
              </a:rPr>
              <a:t>       Kemahiran Maklumat,Media dan Teknologi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>
              <a:solidFill>
                <a:schemeClr val="lt1"/>
              </a:solidFill>
              <a:latin typeface="Droid Serif"/>
              <a:ea typeface="Droid Serif"/>
              <a:cs typeface="Droid Serif"/>
              <a:sym typeface="Droid Serif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ln cap="flat" cmpd="sng" w="3810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u="sng">
                <a:solidFill>
                  <a:schemeClr val="lt1"/>
                </a:solidFill>
              </a:rPr>
              <a:t>Kemahiran maklumat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</a:pPr>
            <a:r>
              <a:rPr lang="en">
                <a:solidFill>
                  <a:schemeClr val="lt1"/>
                </a:solidFill>
              </a:rPr>
              <a:t>Menilai maklumat secara kritis dan cekap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u="sng">
                <a:solidFill>
                  <a:schemeClr val="lt1"/>
                </a:solidFill>
              </a:rPr>
              <a:t>Kemahiran media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</a:pPr>
            <a:r>
              <a:rPr lang="en">
                <a:solidFill>
                  <a:schemeClr val="lt1"/>
                </a:solidFill>
              </a:rPr>
              <a:t>Mencipta produk media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u="sng">
                <a:solidFill>
                  <a:schemeClr val="lt1"/>
                </a:solidFill>
              </a:rPr>
              <a:t>Kemahiran Teknologi</a:t>
            </a:r>
          </a:p>
          <a:p>
            <a:pPr indent="-2286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</a:pPr>
            <a:r>
              <a:rPr lang="en">
                <a:solidFill>
                  <a:schemeClr val="lt1"/>
                </a:solidFill>
              </a:rPr>
              <a:t>Menggunakan teknologi dengan berkesan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263225"/>
            <a:ext cx="8520599" cy="572699"/>
          </a:xfrm>
          <a:prstGeom prst="rect">
            <a:avLst/>
          </a:prstGeom>
          <a:ln cap="flat" cmpd="sng" w="3810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>
                <a:solidFill>
                  <a:schemeClr val="lt1"/>
                </a:solidFill>
              </a:rPr>
              <a:t>Standard and Assessments</a:t>
            </a:r>
            <a:r>
              <a:rPr lang="en">
                <a:solidFill>
                  <a:schemeClr val="lt1"/>
                </a:solidFill>
              </a:rPr>
              <a:t>/ </a:t>
            </a:r>
            <a:r>
              <a:rPr lang="en" sz="1800">
                <a:solidFill>
                  <a:schemeClr val="lt1"/>
                </a:solidFill>
              </a:rPr>
              <a:t>Standard dan Penilaian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152475"/>
            <a:ext cx="8520599" cy="3419399"/>
          </a:xfrm>
          <a:prstGeom prst="rect">
            <a:avLst/>
          </a:prstGeom>
          <a:ln cap="flat" cmpd="sng" w="3810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u="sng">
                <a:solidFill>
                  <a:schemeClr val="lt1"/>
                </a:solidFill>
              </a:rPr>
              <a:t>Standard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</a:pPr>
            <a:r>
              <a:rPr lang="en">
                <a:solidFill>
                  <a:schemeClr val="lt1"/>
                </a:solidFill>
              </a:rPr>
              <a:t>fokus kepada kemahiran abad ke-21</a:t>
            </a:r>
          </a:p>
          <a:p>
            <a:pPr indent="-228600" lvl="0" marL="457200" rtl="0">
              <a:spcBef>
                <a:spcPts val="0"/>
              </a:spcBef>
              <a:buClr>
                <a:schemeClr val="lt1"/>
              </a:buClr>
            </a:pPr>
            <a:r>
              <a:rPr lang="en">
                <a:solidFill>
                  <a:schemeClr val="lt1"/>
                </a:solidFill>
              </a:rPr>
              <a:t>Menekankan kefahaman yang mendalam bukan yang cetek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u="sng">
                <a:solidFill>
                  <a:schemeClr val="lt1"/>
                </a:solidFill>
              </a:rPr>
              <a:t>Penilaian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Menyokong satu penilaian yang seimbang, termasuk ujian standard berkualiti tinggi serta penilaian formatif dan sumatif yang efektif di dalam bilik darjah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i="1" u="sng">
              <a:solidFill>
                <a:schemeClr val="lt1"/>
              </a:solidFill>
            </a:endParaRP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u="sng">
              <a:solidFill>
                <a:schemeClr val="lt1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u="sng"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239000"/>
            <a:ext cx="8520599" cy="571500"/>
          </a:xfrm>
          <a:prstGeom prst="rect">
            <a:avLst/>
          </a:prstGeom>
          <a:ln cap="flat" cmpd="sng" w="3810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chemeClr val="lt1"/>
                </a:solidFill>
              </a:rPr>
              <a:t>Curriculum and Instruction/ </a:t>
            </a:r>
            <a:r>
              <a:rPr lang="en" sz="1800">
                <a:solidFill>
                  <a:schemeClr val="lt1"/>
                </a:solidFill>
              </a:rPr>
              <a:t>Kurikulum dan Pengajaran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ln cap="flat" cmpd="sng" w="38100">
            <a:solidFill>
              <a:srgbClr val="00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</a:pPr>
            <a:r>
              <a:rPr lang="en">
                <a:solidFill>
                  <a:schemeClr val="lt1"/>
                </a:solidFill>
              </a:rPr>
              <a:t>Kaedah pembelajaran inovatif berlandaskan sokongan teknologi dan KEBAT/HOTS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Memberi tumpuan kepada menyediakan peluang untuk mengaplikasikan kemahiran abad ke-21 di seluruh bidang pembelajaran dan pendekatan berasaskan kompetensi untuk pembelajaran</a:t>
            </a:r>
            <a:br>
              <a:rPr lang="en">
                <a:solidFill>
                  <a:srgbClr val="FFFFFF"/>
                </a:solidFill>
              </a:rPr>
            </a:b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